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850" r:id="rId3"/>
    <p:sldId id="942" r:id="rId4"/>
    <p:sldId id="953" r:id="rId5"/>
    <p:sldId id="947" r:id="rId6"/>
    <p:sldId id="954" r:id="rId7"/>
    <p:sldId id="948" r:id="rId8"/>
    <p:sldId id="955" r:id="rId9"/>
    <p:sldId id="949" r:id="rId10"/>
    <p:sldId id="851" r:id="rId11"/>
    <p:sldId id="952" r:id="rId12"/>
    <p:sldId id="957" r:id="rId13"/>
    <p:sldId id="956" r:id="rId14"/>
    <p:sldId id="959" r:id="rId15"/>
    <p:sldId id="960" r:id="rId16"/>
    <p:sldId id="961" r:id="rId17"/>
    <p:sldId id="962" r:id="rId18"/>
    <p:sldId id="963" r:id="rId19"/>
    <p:sldId id="852" r:id="rId20"/>
    <p:sldId id="964" r:id="rId21"/>
    <p:sldId id="950" r:id="rId22"/>
    <p:sldId id="951" r:id="rId23"/>
    <p:sldId id="965" r:id="rId24"/>
    <p:sldId id="941" r:id="rId25"/>
    <p:sldId id="863" r:id="rId26"/>
    <p:sldId id="875" r:id="rId27"/>
    <p:sldId id="876" r:id="rId28"/>
    <p:sldId id="878" r:id="rId29"/>
    <p:sldId id="886" r:id="rId30"/>
    <p:sldId id="888" r:id="rId31"/>
    <p:sldId id="890" r:id="rId32"/>
    <p:sldId id="879" r:id="rId33"/>
    <p:sldId id="892" r:id="rId34"/>
    <p:sldId id="927" r:id="rId35"/>
    <p:sldId id="928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2"/>
    <p:restoredTop sz="90833"/>
  </p:normalViewPr>
  <p:slideViewPr>
    <p:cSldViewPr snapToGrid="0" showGuides="1">
      <p:cViewPr varScale="1">
        <p:scale>
          <a:sx n="87" d="100"/>
          <a:sy n="87" d="100"/>
        </p:scale>
        <p:origin x="216" y="664"/>
      </p:cViewPr>
      <p:guideLst>
        <p:guide orient="horz" pos="27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5/12/24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29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41841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602B-B0EC-071A-B3EE-68726B57D847}"/>
              </a:ext>
            </a:extLst>
          </p:cNvPr>
          <p:cNvSpPr txBox="1"/>
          <p:nvPr/>
        </p:nvSpPr>
        <p:spPr>
          <a:xfrm>
            <a:off x="4114800" y="1672683"/>
            <a:ext cx="755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best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114800" y="2193291"/>
            <a:ext cx="755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alternative,  alignments (bwa mem doesn’t use this flag, gives quality score of 0 instead)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542EA-E2AE-C3C3-1ED0-EE7E1F32C62B}"/>
              </a:ext>
            </a:extLst>
          </p:cNvPr>
          <p:cNvCxnSpPr/>
          <p:nvPr/>
        </p:nvCxnSpPr>
        <p:spPr>
          <a:xfrm>
            <a:off x="1862667" y="1903515"/>
            <a:ext cx="19642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319867" y="2424123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b="1" u="sng" dirty="0"/>
              <a:t>Properly paired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F5896F-9ECD-25CB-D89D-8EFA9E40AEAE}"/>
              </a:ext>
            </a:extLst>
          </p:cNvPr>
          <p:cNvCxnSpPr>
            <a:cxnSpLocks/>
          </p:cNvCxnSpPr>
          <p:nvPr/>
        </p:nvCxnSpPr>
        <p:spPr>
          <a:xfrm>
            <a:off x="6400800" y="21674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D341F-362E-24DD-088C-7AD4AE129962}"/>
              </a:ext>
            </a:extLst>
          </p:cNvPr>
          <p:cNvCxnSpPr/>
          <p:nvPr/>
        </p:nvCxnSpPr>
        <p:spPr>
          <a:xfrm>
            <a:off x="6400800" y="18626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2EA48-406D-8EC1-3471-FBE6F42EC45E}"/>
              </a:ext>
            </a:extLst>
          </p:cNvPr>
          <p:cNvCxnSpPr>
            <a:cxnSpLocks/>
          </p:cNvCxnSpPr>
          <p:nvPr/>
        </p:nvCxnSpPr>
        <p:spPr>
          <a:xfrm flipH="1">
            <a:off x="9555562" y="23537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72DBF-BA7B-7453-9378-F855F9D67F37}"/>
              </a:ext>
            </a:extLst>
          </p:cNvPr>
          <p:cNvCxnSpPr>
            <a:cxnSpLocks/>
          </p:cNvCxnSpPr>
          <p:nvPr/>
        </p:nvCxnSpPr>
        <p:spPr>
          <a:xfrm>
            <a:off x="6400800" y="3429000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8368F-3430-8EBD-530C-2CEBD34BA00D}"/>
              </a:ext>
            </a:extLst>
          </p:cNvPr>
          <p:cNvCxnSpPr/>
          <p:nvPr/>
        </p:nvCxnSpPr>
        <p:spPr>
          <a:xfrm>
            <a:off x="6400800" y="3124200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3104FB-21BD-D850-2ABF-DD44BA140750}"/>
              </a:ext>
            </a:extLst>
          </p:cNvPr>
          <p:cNvCxnSpPr>
            <a:cxnSpLocks/>
          </p:cNvCxnSpPr>
          <p:nvPr/>
        </p:nvCxnSpPr>
        <p:spPr>
          <a:xfrm>
            <a:off x="8365067" y="3615266"/>
            <a:ext cx="11904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42A3E-873B-8DDD-7003-9C635B26A70E}"/>
              </a:ext>
            </a:extLst>
          </p:cNvPr>
          <p:cNvCxnSpPr>
            <a:cxnSpLocks/>
          </p:cNvCxnSpPr>
          <p:nvPr/>
        </p:nvCxnSpPr>
        <p:spPr>
          <a:xfrm>
            <a:off x="6400800" y="47836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604A6-E80B-F436-9748-25BE99261453}"/>
              </a:ext>
            </a:extLst>
          </p:cNvPr>
          <p:cNvCxnSpPr/>
          <p:nvPr/>
        </p:nvCxnSpPr>
        <p:spPr>
          <a:xfrm>
            <a:off x="6400800" y="44788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22B9-70B8-5975-C4FA-79AC58DAC138}"/>
              </a:ext>
            </a:extLst>
          </p:cNvPr>
          <p:cNvCxnSpPr>
            <a:cxnSpLocks/>
          </p:cNvCxnSpPr>
          <p:nvPr/>
        </p:nvCxnSpPr>
        <p:spPr>
          <a:xfrm flipH="1">
            <a:off x="9555562" y="55033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8EF821-5F4E-658B-BB36-92CC908EA430}"/>
              </a:ext>
            </a:extLst>
          </p:cNvPr>
          <p:cNvCxnSpPr>
            <a:cxnSpLocks/>
          </p:cNvCxnSpPr>
          <p:nvPr/>
        </p:nvCxnSpPr>
        <p:spPr>
          <a:xfrm>
            <a:off x="7840133" y="5207001"/>
            <a:ext cx="286689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8E0CA1-040C-9EB9-E850-9F47F70E43D7}"/>
              </a:ext>
            </a:extLst>
          </p:cNvPr>
          <p:cNvSpPr txBox="1"/>
          <p:nvPr/>
        </p:nvSpPr>
        <p:spPr>
          <a:xfrm>
            <a:off x="6400800" y="1135103"/>
            <a:ext cx="44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reasonable distance (a few hundred bp)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DD0C0-51E8-056A-7575-4B55041A2FA5}"/>
              </a:ext>
            </a:extLst>
          </p:cNvPr>
          <p:cNvSpPr txBox="1"/>
          <p:nvPr/>
        </p:nvSpPr>
        <p:spPr>
          <a:xfrm>
            <a:off x="5661962" y="302717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ED15E-FE3C-AFA2-732D-F3075493F887}"/>
              </a:ext>
            </a:extLst>
          </p:cNvPr>
          <p:cNvSpPr txBox="1"/>
          <p:nvPr/>
        </p:nvSpPr>
        <p:spPr>
          <a:xfrm>
            <a:off x="5698134" y="447886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2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884247" y="2684357"/>
            <a:ext cx="567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963333" y="2915190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A0D077-3AE0-7CD6-7570-7DB7B92575B7}"/>
              </a:ext>
            </a:extLst>
          </p:cNvPr>
          <p:cNvCxnSpPr>
            <a:cxnSpLocks/>
          </p:cNvCxnSpPr>
          <p:nvPr/>
        </p:nvCxnSpPr>
        <p:spPr>
          <a:xfrm>
            <a:off x="5740400" y="4114801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02B6B-677A-207F-68D7-9106D90FC62C}"/>
              </a:ext>
            </a:extLst>
          </p:cNvPr>
          <p:cNvCxnSpPr>
            <a:cxnSpLocks/>
          </p:cNvCxnSpPr>
          <p:nvPr/>
        </p:nvCxnSpPr>
        <p:spPr>
          <a:xfrm>
            <a:off x="5740400" y="3810001"/>
            <a:ext cx="728133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A78FC-0E92-73AD-A362-522A1ED6EFFF}"/>
              </a:ext>
            </a:extLst>
          </p:cNvPr>
          <p:cNvCxnSpPr>
            <a:cxnSpLocks/>
          </p:cNvCxnSpPr>
          <p:nvPr/>
        </p:nvCxnSpPr>
        <p:spPr>
          <a:xfrm>
            <a:off x="5046133" y="5147734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B3583-AC2C-E5E2-189D-C00A73CC70E9}"/>
              </a:ext>
            </a:extLst>
          </p:cNvPr>
          <p:cNvCxnSpPr>
            <a:cxnSpLocks/>
          </p:cNvCxnSpPr>
          <p:nvPr/>
        </p:nvCxnSpPr>
        <p:spPr>
          <a:xfrm>
            <a:off x="7687734" y="4927600"/>
            <a:ext cx="7450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8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b="1" u="sng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34950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A8124-801F-A188-6EE8-038C38CAB89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3710A-D9D1-063F-54C0-205CF36F0F1B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87A58-2751-17D8-D471-835E98CB43F9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AC58E-B44D-5BA8-2D41-D98A0E25FBF7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D5DF-DD92-E29E-55CA-A5A7B57B1D77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F5E800-C3DA-425A-268D-DA111FE4FCC6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C5ED08-E54F-D3B4-B01F-43448E71B94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DFE5C0B-E9D4-9FE1-7807-1FB3AB008599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D26BF8-4DD4-7061-5136-B2271B5A357A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F29708-9D61-B7E9-5B86-7AB2FF4225D8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9452A4-922B-D4C5-83BE-8DECF8388F6C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DE650F-4D46-AB52-53E9-59650B64B2B1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AEFEE-822A-25F1-BFBF-6904AD931BD3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50597A-6594-A591-D594-CA8DE4B13572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C9B914-8124-A455-31E5-94DF0929A80B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F36EA-F357-866B-E521-CED0044BDFB7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AD5A2-4311-5AE1-209B-3D16382525ED}"/>
              </a:ext>
            </a:extLst>
          </p:cNvPr>
          <p:cNvSpPr txBox="1"/>
          <p:nvPr/>
        </p:nvSpPr>
        <p:spPr>
          <a:xfrm>
            <a:off x="7580244" y="2663766"/>
            <a:ext cx="399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DNA fragment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position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C4288D-354C-F2A1-2B85-08F74B298AF9}"/>
              </a:ext>
            </a:extLst>
          </p:cNvPr>
          <p:cNvSpPr txBox="1"/>
          <p:nvPr/>
        </p:nvSpPr>
        <p:spPr>
          <a:xfrm>
            <a:off x="5475639" y="1394445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fragment DNA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276948-69C2-538F-B8CA-7DD3640979F0}"/>
              </a:ext>
            </a:extLst>
          </p:cNvPr>
          <p:cNvSpPr txBox="1"/>
          <p:nvPr/>
        </p:nvSpPr>
        <p:spPr>
          <a:xfrm>
            <a:off x="5587950" y="2758338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292218-3121-0179-5AFA-E02BDC33069B}"/>
              </a:ext>
            </a:extLst>
          </p:cNvPr>
          <p:cNvSpPr txBox="1"/>
          <p:nvPr/>
        </p:nvSpPr>
        <p:spPr>
          <a:xfrm>
            <a:off x="5776842" y="49585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080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pic>
        <p:nvPicPr>
          <p:cNvPr id="2" name="Picture 6" descr="Stacks: Stacks: Parameter Tutorial">
            <a:extLst>
              <a:ext uri="{FF2B5EF4-FFF2-40B4-BE49-F238E27FC236}">
                <a16:creationId xmlns:a16="http://schemas.microsoft.com/office/drawing/2014/main" id="{AA60C434-1406-602D-EB6B-2A67326F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096000" y="2620922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B8B06-8131-951C-BA88-1D29A2057525}"/>
              </a:ext>
            </a:extLst>
          </p:cNvPr>
          <p:cNvCxnSpPr>
            <a:cxnSpLocks/>
          </p:cNvCxnSpPr>
          <p:nvPr/>
        </p:nvCxnSpPr>
        <p:spPr>
          <a:xfrm>
            <a:off x="6604000" y="201506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103AC-AF34-1B3E-7340-BBD0849F6052}"/>
              </a:ext>
            </a:extLst>
          </p:cNvPr>
          <p:cNvCxnSpPr>
            <a:cxnSpLocks/>
          </p:cNvCxnSpPr>
          <p:nvPr/>
        </p:nvCxnSpPr>
        <p:spPr>
          <a:xfrm>
            <a:off x="7755467" y="207961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87D8A-90B7-894E-49A4-CA142CA7B6AB}"/>
              </a:ext>
            </a:extLst>
          </p:cNvPr>
          <p:cNvCxnSpPr>
            <a:cxnSpLocks/>
          </p:cNvCxnSpPr>
          <p:nvPr/>
        </p:nvCxnSpPr>
        <p:spPr>
          <a:xfrm>
            <a:off x="7636934" y="1672683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1821-1E8E-486D-AFCF-636706AC1EBF}"/>
              </a:ext>
            </a:extLst>
          </p:cNvPr>
          <p:cNvCxnSpPr>
            <a:cxnSpLocks/>
          </p:cNvCxnSpPr>
          <p:nvPr/>
        </p:nvCxnSpPr>
        <p:spPr>
          <a:xfrm>
            <a:off x="9826496" y="2064275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C69DC-8B29-C503-7395-40517E165BFE}"/>
              </a:ext>
            </a:extLst>
          </p:cNvPr>
          <p:cNvCxnSpPr>
            <a:cxnSpLocks/>
          </p:cNvCxnSpPr>
          <p:nvPr/>
        </p:nvCxnSpPr>
        <p:spPr>
          <a:xfrm>
            <a:off x="8957733" y="2248950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8FFDB-60D2-5DBE-61C1-2EB82C002BB6}"/>
              </a:ext>
            </a:extLst>
          </p:cNvPr>
          <p:cNvCxnSpPr>
            <a:cxnSpLocks/>
          </p:cNvCxnSpPr>
          <p:nvPr/>
        </p:nvCxnSpPr>
        <p:spPr>
          <a:xfrm>
            <a:off x="9262533" y="1864276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8B0FE-7F3F-BFD6-5724-1857A971AC11}"/>
              </a:ext>
            </a:extLst>
          </p:cNvPr>
          <p:cNvCxnSpPr>
            <a:cxnSpLocks/>
          </p:cNvCxnSpPr>
          <p:nvPr/>
        </p:nvCxnSpPr>
        <p:spPr>
          <a:xfrm>
            <a:off x="6400800" y="850107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902C0-2039-8CE4-DB38-1704127CACD8}"/>
              </a:ext>
            </a:extLst>
          </p:cNvPr>
          <p:cNvCxnSpPr>
            <a:cxnSpLocks/>
          </p:cNvCxnSpPr>
          <p:nvPr/>
        </p:nvCxnSpPr>
        <p:spPr>
          <a:xfrm>
            <a:off x="6863882" y="5334000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28817E-7AF9-3F99-7DBC-8CB96E0EB500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592104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F13D34-8C87-4FEC-0DE0-0531327DDE5A}"/>
              </a:ext>
            </a:extLst>
          </p:cNvPr>
          <p:cNvSpPr txBox="1"/>
          <p:nvPr/>
        </p:nvSpPr>
        <p:spPr>
          <a:xfrm>
            <a:off x="7946560" y="18927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 seq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00718-9237-F42D-C765-84111F3FED6C}"/>
              </a:ext>
            </a:extLst>
          </p:cNvPr>
          <p:cNvCxnSpPr>
            <a:cxnSpLocks/>
          </p:cNvCxnSpPr>
          <p:nvPr/>
        </p:nvCxnSpPr>
        <p:spPr>
          <a:xfrm>
            <a:off x="6330485" y="4878925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D7934-CD61-9053-3B3A-1393A8025C41}"/>
              </a:ext>
            </a:extLst>
          </p:cNvPr>
          <p:cNvCxnSpPr>
            <a:cxnSpLocks/>
          </p:cNvCxnSpPr>
          <p:nvPr/>
        </p:nvCxnSpPr>
        <p:spPr>
          <a:xfrm flipH="1" flipV="1">
            <a:off x="6863882" y="4620922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6F7420-D0EB-704A-2CFF-CE9B5DCBAF36}"/>
              </a:ext>
            </a:extLst>
          </p:cNvPr>
          <p:cNvCxnSpPr>
            <a:cxnSpLocks/>
          </p:cNvCxnSpPr>
          <p:nvPr/>
        </p:nvCxnSpPr>
        <p:spPr>
          <a:xfrm>
            <a:off x="6863882" y="5503333"/>
            <a:ext cx="19583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807E21-49E1-7878-1127-E7F44BDF7780}"/>
              </a:ext>
            </a:extLst>
          </p:cNvPr>
          <p:cNvCxnSpPr>
            <a:cxnSpLocks/>
          </p:cNvCxnSpPr>
          <p:nvPr/>
        </p:nvCxnSpPr>
        <p:spPr>
          <a:xfrm>
            <a:off x="6863882" y="5706534"/>
            <a:ext cx="309291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AE27C7-DB4F-1ED9-C562-5594A5D06BB8}"/>
              </a:ext>
            </a:extLst>
          </p:cNvPr>
          <p:cNvCxnSpPr>
            <a:cxnSpLocks/>
          </p:cNvCxnSpPr>
          <p:nvPr/>
        </p:nvCxnSpPr>
        <p:spPr>
          <a:xfrm>
            <a:off x="6863882" y="6346297"/>
            <a:ext cx="20938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A46684-E774-11E5-AA3E-0FFF84C8F024}"/>
              </a:ext>
            </a:extLst>
          </p:cNvPr>
          <p:cNvCxnSpPr>
            <a:cxnSpLocks/>
          </p:cNvCxnSpPr>
          <p:nvPr/>
        </p:nvCxnSpPr>
        <p:spPr>
          <a:xfrm>
            <a:off x="6880815" y="5909733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141A8C-8EA2-EBB9-E51A-BE48DE1F9370}"/>
              </a:ext>
            </a:extLst>
          </p:cNvPr>
          <p:cNvCxnSpPr>
            <a:cxnSpLocks/>
          </p:cNvCxnSpPr>
          <p:nvPr/>
        </p:nvCxnSpPr>
        <p:spPr>
          <a:xfrm>
            <a:off x="6880815" y="6092296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BA5BAB-9D81-7B49-52EA-EA8619E5A4F3}"/>
              </a:ext>
            </a:extLst>
          </p:cNvPr>
          <p:cNvCxnSpPr>
            <a:cxnSpLocks/>
          </p:cNvCxnSpPr>
          <p:nvPr/>
        </p:nvCxnSpPr>
        <p:spPr>
          <a:xfrm>
            <a:off x="6863882" y="6549498"/>
            <a:ext cx="23986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99A6A1-B56D-AA29-F0A0-4E99765EBAAC}"/>
              </a:ext>
            </a:extLst>
          </p:cNvPr>
          <p:cNvCxnSpPr>
            <a:cxnSpLocks/>
          </p:cNvCxnSpPr>
          <p:nvPr/>
        </p:nvCxnSpPr>
        <p:spPr>
          <a:xfrm>
            <a:off x="6863882" y="6735761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5FED4C-18D4-1A24-5ED1-47097708B08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793C81-4549-0C5F-7FCF-D98C44AE00D2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44A129-9029-1091-D668-8628F4FB9925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429087-384E-FA5C-794C-F1B94FB42170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68545E-7BE7-89C9-61DB-16CB2F69E53E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BA1376-C2F6-C34E-1440-0CD4FF7FE921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B8CE03-1108-CFD6-424B-16CAC9CB6AA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656DEB4-8B63-99C1-5061-123759ED00C4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7B0D88-9465-E417-88BA-FD5068F67D53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34B1F9-4E96-A793-64EA-2FC332B22F75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95ED9B-43EC-CC2C-0DFE-8E169123DF4F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335E4A-EB83-9B9C-42FA-2EE8C8808403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C4D7B3-1E7D-EC10-4A06-23CD42DB5689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3C848B-F00F-0270-7B38-44F2EB274ED8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841D72F-B42F-897D-FB43-71367140FDE0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C151C3-47E3-3EC6-CA15-E2CEB7F9AC2C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</p:spTree>
    <p:extLst>
      <p:ext uri="{BB962C8B-B14F-4D97-AF65-F5344CB8AC3E}">
        <p14:creationId xmlns:p14="http://schemas.microsoft.com/office/powerpoint/2010/main" val="24197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D7D-B602-17EF-8750-BD68F328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1" y="-11526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ercentage of PCR duplicates for three libraries of 96 individuals with two replicate preps.">
            <a:extLst>
              <a:ext uri="{FF2B5EF4-FFF2-40B4-BE49-F238E27FC236}">
                <a16:creationId xmlns:a16="http://schemas.microsoft.com/office/drawing/2014/main" id="{BCAAABE1-9D23-3474-60DC-02ED99DD4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/>
          <a:stretch/>
        </p:blipFill>
        <p:spPr bwMode="auto">
          <a:xfrm>
            <a:off x="622677" y="84327"/>
            <a:ext cx="3419061" cy="60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89323-C41C-6C20-5B83-0B26C518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4" y="945871"/>
            <a:ext cx="7051813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2F067-B110-E1E9-FC71-A833679AC0D3}"/>
              </a:ext>
            </a:extLst>
          </p:cNvPr>
          <p:cNvSpPr txBox="1"/>
          <p:nvPr/>
        </p:nvSpPr>
        <p:spPr>
          <a:xfrm>
            <a:off x="1225622" y="178182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depth = more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A893B-140C-EAA3-E015-9A8315F63FB7}"/>
              </a:ext>
            </a:extLst>
          </p:cNvPr>
          <p:cNvSpPr txBox="1"/>
          <p:nvPr/>
        </p:nvSpPr>
        <p:spPr>
          <a:xfrm>
            <a:off x="1225622" y="5711687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 (millions)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A761-F163-F154-78CA-315FD309A71A}"/>
              </a:ext>
            </a:extLst>
          </p:cNvPr>
          <p:cNvSpPr txBox="1"/>
          <p:nvPr/>
        </p:nvSpPr>
        <p:spPr>
          <a:xfrm>
            <a:off x="5835293" y="547514"/>
            <a:ext cx="468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duplicates accumulate as you process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C3519-FBBD-F02A-5849-77C2C1690D33}"/>
              </a:ext>
            </a:extLst>
          </p:cNvPr>
          <p:cNvSpPr txBox="1"/>
          <p:nvPr/>
        </p:nvSpPr>
        <p:spPr>
          <a:xfrm>
            <a:off x="2200883" y="6404341"/>
            <a:ext cx="939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info: https://</a:t>
            </a:r>
            <a:r>
              <a:rPr lang="en-US" dirty="0" err="1"/>
              <a:t>www.molecularecologist.com</a:t>
            </a:r>
            <a:r>
              <a:rPr lang="en-US" dirty="0"/>
              <a:t>/2016/08/25/the-trouble-with-</a:t>
            </a:r>
            <a:r>
              <a:rPr lang="en-US" dirty="0" err="1"/>
              <a:t>pcr</a:t>
            </a:r>
            <a:r>
              <a:rPr lang="en-US" dirty="0"/>
              <a:t>-duplicates/</a:t>
            </a:r>
          </a:p>
        </p:txBody>
      </p:sp>
    </p:spTree>
    <p:extLst>
      <p:ext uri="{BB962C8B-B14F-4D97-AF65-F5344CB8AC3E}">
        <p14:creationId xmlns:p14="http://schemas.microsoft.com/office/powerpoint/2010/main" val="34569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5E17-A2E8-2816-A7D4-332DCDFF4BDB}"/>
              </a:ext>
            </a:extLst>
          </p:cNvPr>
          <p:cNvSpPr txBox="1"/>
          <p:nvPr/>
        </p:nvSpPr>
        <p:spPr>
          <a:xfrm>
            <a:off x="3755994" y="1000423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E930-8ABE-E45B-2D6B-09DAA38A72B8}"/>
              </a:ext>
            </a:extLst>
          </p:cNvPr>
          <p:cNvSpPr txBox="1"/>
          <p:nvPr/>
        </p:nvSpPr>
        <p:spPr>
          <a:xfrm>
            <a:off x="3755994" y="1462088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108C8-725B-6D03-7A2D-39CA2FEF5B9B}"/>
              </a:ext>
            </a:extLst>
          </p:cNvPr>
          <p:cNvSpPr txBox="1"/>
          <p:nvPr/>
        </p:nvSpPr>
        <p:spPr>
          <a:xfrm>
            <a:off x="191429" y="2029152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But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88EFA-A9AF-6D80-07C4-57575160A91F}"/>
              </a:ext>
            </a:extLst>
          </p:cNvPr>
          <p:cNvSpPr txBox="1"/>
          <p:nvPr/>
        </p:nvSpPr>
        <p:spPr>
          <a:xfrm>
            <a:off x="3610167" y="2369994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E8FA-EBF3-CC79-2002-83A3869B4C7F}"/>
              </a:ext>
            </a:extLst>
          </p:cNvPr>
          <p:cNvSpPr txBox="1"/>
          <p:nvPr/>
        </p:nvSpPr>
        <p:spPr>
          <a:xfrm>
            <a:off x="3610167" y="283165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C2F4-25EA-A9EF-1695-D413B6959B66}"/>
              </a:ext>
            </a:extLst>
          </p:cNvPr>
          <p:cNvSpPr txBox="1"/>
          <p:nvPr/>
        </p:nvSpPr>
        <p:spPr>
          <a:xfrm>
            <a:off x="3623528" y="3272790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8D3C-18B5-6184-C214-3F73AA967522}"/>
              </a:ext>
            </a:extLst>
          </p:cNvPr>
          <p:cNvSpPr txBox="1"/>
          <p:nvPr/>
        </p:nvSpPr>
        <p:spPr>
          <a:xfrm>
            <a:off x="3623528" y="3734455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D1CC-E0C2-6FBB-4B1E-DD0D41E98FDE}"/>
              </a:ext>
            </a:extLst>
          </p:cNvPr>
          <p:cNvSpPr txBox="1"/>
          <p:nvPr/>
        </p:nvSpPr>
        <p:spPr>
          <a:xfrm>
            <a:off x="3623528" y="415032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E1198-8884-8C0F-FD39-7708084BDAFE}"/>
              </a:ext>
            </a:extLst>
          </p:cNvPr>
          <p:cNvSpPr txBox="1"/>
          <p:nvPr/>
        </p:nvSpPr>
        <p:spPr>
          <a:xfrm>
            <a:off x="3623528" y="4553643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C9951-66DE-360E-B514-4AD8AF15D846}"/>
              </a:ext>
            </a:extLst>
          </p:cNvPr>
          <p:cNvSpPr txBox="1"/>
          <p:nvPr/>
        </p:nvSpPr>
        <p:spPr>
          <a:xfrm>
            <a:off x="3623528" y="4969517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1DE09-3741-96EF-4B18-975AA523729A}"/>
              </a:ext>
            </a:extLst>
          </p:cNvPr>
          <p:cNvSpPr txBox="1"/>
          <p:nvPr/>
        </p:nvSpPr>
        <p:spPr>
          <a:xfrm>
            <a:off x="3623527" y="5395912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90538-553C-2323-F5EE-4025DDFEDE81}"/>
              </a:ext>
            </a:extLst>
          </p:cNvPr>
          <p:cNvSpPr txBox="1"/>
          <p:nvPr/>
        </p:nvSpPr>
        <p:spPr>
          <a:xfrm>
            <a:off x="307693" y="217499"/>
            <a:ext cx="262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Simple in theory: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38B2-E9C2-6169-067C-4070C2882220}"/>
              </a:ext>
            </a:extLst>
          </p:cNvPr>
          <p:cNvSpPr txBox="1"/>
          <p:nvPr/>
        </p:nvSpPr>
        <p:spPr>
          <a:xfrm>
            <a:off x="2545984" y="6120480"/>
            <a:ext cx="733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genetic variation, what is an error?</a:t>
            </a:r>
          </a:p>
        </p:txBody>
      </p:sp>
    </p:spTree>
    <p:extLst>
      <p:ext uri="{BB962C8B-B14F-4D97-AF65-F5344CB8AC3E}">
        <p14:creationId xmlns:p14="http://schemas.microsoft.com/office/powerpoint/2010/main" val="20663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Genotype likelihood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B5C5DE-6440-312E-097D-69BF817F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043"/>
          <a:stretch/>
        </p:blipFill>
        <p:spPr>
          <a:xfrm>
            <a:off x="4793356" y="143797"/>
            <a:ext cx="5471106" cy="657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736AFC-9585-9EF2-0817-15A1354F2514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78DC6-E83B-62E7-DC57-902F6BC78C19}"/>
              </a:ext>
            </a:extLst>
          </p:cNvPr>
          <p:cNvSpPr txBox="1"/>
          <p:nvPr/>
        </p:nvSpPr>
        <p:spPr>
          <a:xfrm>
            <a:off x="2253803" y="2537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/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/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466B2A-623F-632E-00D8-696FD4625E82}"/>
              </a:ext>
            </a:extLst>
          </p:cNvPr>
          <p:cNvSpPr txBox="1"/>
          <p:nvPr/>
        </p:nvSpPr>
        <p:spPr>
          <a:xfrm>
            <a:off x="1074877" y="3015554"/>
            <a:ext cx="1004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calculate likelihood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the probability of observing our data (C,C,T,C) given our hypothesis (CC) is 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2C011-6362-2BFE-DAA4-50133E3C3792}"/>
              </a:ext>
            </a:extLst>
          </p:cNvPr>
          <p:cNvSpPr txBox="1"/>
          <p:nvPr/>
        </p:nvSpPr>
        <p:spPr>
          <a:xfrm>
            <a:off x="1697657" y="3621180"/>
            <a:ext cx="884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assume reads are randomly sampled from each chromosome and there is an error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/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97859-3DFB-80C6-B82D-5D5E72867CA1}"/>
              </a:ext>
            </a:extLst>
          </p:cNvPr>
          <p:cNvSpPr txBox="1"/>
          <p:nvPr/>
        </p:nvSpPr>
        <p:spPr>
          <a:xfrm>
            <a:off x="5848807" y="45996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/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/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/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/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11433C-4BA0-55CE-0B84-3AAF49A6C55A}"/>
              </a:ext>
            </a:extLst>
          </p:cNvPr>
          <p:cNvSpPr txBox="1"/>
          <p:nvPr/>
        </p:nvSpPr>
        <p:spPr>
          <a:xfrm>
            <a:off x="6175860" y="398436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03E7A-2B91-6DF6-9A90-83F98DC58598}"/>
              </a:ext>
            </a:extLst>
          </p:cNvPr>
          <p:cNvSpPr txBox="1"/>
          <p:nvPr/>
        </p:nvSpPr>
        <p:spPr>
          <a:xfrm>
            <a:off x="7595370" y="463592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726B7-4743-086B-581E-FA85DDB4F94F}"/>
              </a:ext>
            </a:extLst>
          </p:cNvPr>
          <p:cNvSpPr txBox="1"/>
          <p:nvPr/>
        </p:nvSpPr>
        <p:spPr>
          <a:xfrm>
            <a:off x="7829408" y="50562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803F2-1A07-E955-F069-05F69A9B20AF}"/>
              </a:ext>
            </a:extLst>
          </p:cNvPr>
          <p:cNvSpPr txBox="1"/>
          <p:nvPr/>
        </p:nvSpPr>
        <p:spPr>
          <a:xfrm>
            <a:off x="7604689" y="56620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C70E1-85D5-6300-A5B6-95B4D75694B2}"/>
              </a:ext>
            </a:extLst>
          </p:cNvPr>
          <p:cNvSpPr txBox="1"/>
          <p:nvPr/>
        </p:nvSpPr>
        <p:spPr>
          <a:xfrm>
            <a:off x="281639" y="4696944"/>
            <a:ext cx="185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Genotype likelihoods if we have only one read that is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A1768-FBCE-8635-CAFC-2CFC65D388EE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9C8E-21F4-FDD1-8645-2E04C93A616F}"/>
              </a:ext>
            </a:extLst>
          </p:cNvPr>
          <p:cNvSpPr txBox="1"/>
          <p:nvPr/>
        </p:nvSpPr>
        <p:spPr>
          <a:xfrm>
            <a:off x="4439991" y="513140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CC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</a:t>
            </a:r>
            <a:r>
              <a:rPr lang="en-US" dirty="0">
                <a:latin typeface="MJXc-TeX-main-R"/>
              </a:rPr>
              <a:t> 0.5*0.5 = 0.25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TT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7792-C0BD-702E-2878-6C2146057CCE}"/>
              </a:ext>
            </a:extLst>
          </p:cNvPr>
          <p:cNvSpPr txBox="1"/>
          <p:nvPr/>
        </p:nvSpPr>
        <p:spPr>
          <a:xfrm>
            <a:off x="3409276" y="4618592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probabilities together to get total likelihood: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1589C-6BCB-E8D5-066C-97AC3D43BF76}"/>
              </a:ext>
            </a:extLst>
          </p:cNvPr>
          <p:cNvSpPr txBox="1"/>
          <p:nvPr/>
        </p:nvSpPr>
        <p:spPr>
          <a:xfrm>
            <a:off x="3046927" y="186696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If we have only read 3 (T), basically the opposite results: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/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25A9CA-5FF7-16F6-17CC-65C7C308608E}"/>
              </a:ext>
            </a:extLst>
          </p:cNvPr>
          <p:cNvSpPr txBox="1"/>
          <p:nvPr/>
        </p:nvSpPr>
        <p:spPr>
          <a:xfrm>
            <a:off x="6067748" y="28650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/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/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/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/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83C012-89C3-124E-004B-BE0CAD186358}"/>
              </a:ext>
            </a:extLst>
          </p:cNvPr>
          <p:cNvSpPr txBox="1"/>
          <p:nvPr/>
        </p:nvSpPr>
        <p:spPr>
          <a:xfrm>
            <a:off x="6394801" y="224978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AE98C-187C-C72C-377E-B822601FFFF6}"/>
              </a:ext>
            </a:extLst>
          </p:cNvPr>
          <p:cNvSpPr txBox="1"/>
          <p:nvPr/>
        </p:nvSpPr>
        <p:spPr>
          <a:xfrm>
            <a:off x="7844780" y="38851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B9A6-B1D7-B34E-E419-81CB5D2E51B2}"/>
              </a:ext>
            </a:extLst>
          </p:cNvPr>
          <p:cNvSpPr txBox="1"/>
          <p:nvPr/>
        </p:nvSpPr>
        <p:spPr>
          <a:xfrm>
            <a:off x="8048349" y="332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7CAAA-D899-FDDB-B101-263B0E2C6F8A}"/>
              </a:ext>
            </a:extLst>
          </p:cNvPr>
          <p:cNvSpPr txBox="1"/>
          <p:nvPr/>
        </p:nvSpPr>
        <p:spPr>
          <a:xfrm>
            <a:off x="7894645" y="28622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55EED-8CB7-C1C9-8BE5-4DB03396AB1D}"/>
              </a:ext>
            </a:extLst>
          </p:cNvPr>
          <p:cNvSpPr txBox="1"/>
          <p:nvPr/>
        </p:nvSpPr>
        <p:spPr>
          <a:xfrm>
            <a:off x="275074" y="3672019"/>
            <a:ext cx="202428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if we have one additional C?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74D151-5136-F4B7-F66E-D9E5CDE918AD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6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/>
      <p:bldP spid="17" grpId="0"/>
      <p:bldP spid="19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33626" y="653680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3428999"/>
            <a:ext cx="10985810" cy="2747963"/>
          </a:xfrm>
        </p:spPr>
        <p:txBody>
          <a:bodyPr>
            <a:normAutofit/>
          </a:bodyPr>
          <a:lstStyle/>
          <a:p>
            <a:r>
              <a:rPr lang="en-US" dirty="0"/>
              <a:t>Finds conserved sequence (seed), then extends.</a:t>
            </a:r>
          </a:p>
          <a:p>
            <a:pPr lvl="1"/>
            <a:r>
              <a:rPr lang="en-US" dirty="0"/>
              <a:t>Mostly looking for homologous sequences, not exact matches</a:t>
            </a:r>
          </a:p>
          <a:p>
            <a:r>
              <a:rPr lang="en-US" dirty="0"/>
              <a:t>Good for low #’s</a:t>
            </a:r>
          </a:p>
          <a:p>
            <a:r>
              <a:rPr lang="en-US" dirty="0"/>
              <a:t>Slow!</a:t>
            </a:r>
          </a:p>
          <a:p>
            <a:pPr lvl="1"/>
            <a:r>
              <a:rPr lang="en-US" dirty="0"/>
              <a:t>Need to align hundreds of millions of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7B2A-4FFE-EEFB-F8CD-3145A888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30920"/>
            <a:ext cx="6067296" cy="2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8"/>
            <a:ext cx="10985810" cy="4714875"/>
          </a:xfrm>
        </p:spPr>
        <p:txBody>
          <a:bodyPr/>
          <a:lstStyle/>
          <a:p>
            <a:r>
              <a:rPr lang="en-US" dirty="0"/>
              <a:t>We want to find near exact matches within a genome for millions of reads</a:t>
            </a:r>
          </a:p>
          <a:p>
            <a:pPr lvl="1"/>
            <a:r>
              <a:rPr lang="en-US" dirty="0"/>
              <a:t>Usually working with one species</a:t>
            </a:r>
          </a:p>
          <a:p>
            <a:r>
              <a:rPr lang="en-US" dirty="0"/>
              <a:t>Needs to be 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Accurate </a:t>
            </a:r>
          </a:p>
          <a:p>
            <a:endParaRPr lang="en-US" dirty="0"/>
          </a:p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" y="1706343"/>
            <a:ext cx="4252622" cy="4504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How might we alter k?</a:t>
            </a:r>
          </a:p>
          <a:p>
            <a:pPr lvl="2"/>
            <a:r>
              <a:rPr lang="en-US" dirty="0"/>
              <a:t>shorter = more thorough but slower</a:t>
            </a:r>
          </a:p>
          <a:p>
            <a:pPr lvl="2"/>
            <a:r>
              <a:rPr lang="en-US" dirty="0"/>
              <a:t>longer = less thorough but faster.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93EFD-A9ED-F285-793D-1545EFD57063}"/>
              </a:ext>
            </a:extLst>
          </p:cNvPr>
          <p:cNvSpPr txBox="1"/>
          <p:nvPr/>
        </p:nvSpPr>
        <p:spPr>
          <a:xfrm>
            <a:off x="5148440" y="106510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8C428-D0CD-3AC6-3EB8-8CC308DC721B}"/>
              </a:ext>
            </a:extLst>
          </p:cNvPr>
          <p:cNvSpPr txBox="1"/>
          <p:nvPr/>
        </p:nvSpPr>
        <p:spPr>
          <a:xfrm>
            <a:off x="7072043" y="170634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CACGGTTA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ACTTC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76F1-EBCF-3118-0010-F3F08F1FC625}"/>
              </a:ext>
            </a:extLst>
          </p:cNvPr>
          <p:cNvSpPr txBox="1"/>
          <p:nvPr/>
        </p:nvSpPr>
        <p:spPr>
          <a:xfrm>
            <a:off x="3959140" y="1065101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232E-8386-EC57-ED7C-40EA93CA2126}"/>
              </a:ext>
            </a:extLst>
          </p:cNvPr>
          <p:cNvSpPr txBox="1"/>
          <p:nvPr/>
        </p:nvSpPr>
        <p:spPr>
          <a:xfrm>
            <a:off x="5854262" y="168685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B427-B73B-9285-00A7-8FD2631DBFF6}"/>
              </a:ext>
            </a:extLst>
          </p:cNvPr>
          <p:cNvSpPr txBox="1"/>
          <p:nvPr/>
        </p:nvSpPr>
        <p:spPr>
          <a:xfrm>
            <a:off x="7085881" y="23906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CD439-C3CE-1C58-0B81-4B6588D4496E}"/>
              </a:ext>
            </a:extLst>
          </p:cNvPr>
          <p:cNvSpPr txBox="1"/>
          <p:nvPr/>
        </p:nvSpPr>
        <p:spPr>
          <a:xfrm>
            <a:off x="5239222" y="4500359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798E-B836-DB0F-AA97-CAA2C844377A}"/>
              </a:ext>
            </a:extLst>
          </p:cNvPr>
          <p:cNvSpPr txBox="1"/>
          <p:nvPr/>
        </p:nvSpPr>
        <p:spPr>
          <a:xfrm>
            <a:off x="6468960" y="4250036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70990-5882-EDF3-DC93-01B84581EA26}"/>
              </a:ext>
            </a:extLst>
          </p:cNvPr>
          <p:cNvCxnSpPr/>
          <p:nvPr/>
        </p:nvCxnSpPr>
        <p:spPr>
          <a:xfrm>
            <a:off x="7495674" y="4450091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4307A9-E1A0-BA65-1448-B56EAA8A558C}"/>
              </a:ext>
            </a:extLst>
          </p:cNvPr>
          <p:cNvCxnSpPr>
            <a:cxnSpLocks/>
          </p:cNvCxnSpPr>
          <p:nvPr/>
        </p:nvCxnSpPr>
        <p:spPr>
          <a:xfrm flipH="1">
            <a:off x="5449229" y="4450091"/>
            <a:ext cx="992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BA27A-80D6-0CBE-3E3C-3B5A2BF4C43A}"/>
              </a:ext>
            </a:extLst>
          </p:cNvPr>
          <p:cNvSpPr txBox="1"/>
          <p:nvPr/>
        </p:nvSpPr>
        <p:spPr>
          <a:xfrm>
            <a:off x="5236250" y="550554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5A01-52D5-8027-2A8E-EEDBB07C7CDE}"/>
              </a:ext>
            </a:extLst>
          </p:cNvPr>
          <p:cNvSpPr txBox="1"/>
          <p:nvPr/>
        </p:nvSpPr>
        <p:spPr>
          <a:xfrm>
            <a:off x="6465988" y="525522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957CB-310D-1DE2-F1D2-67A072845DEB}"/>
              </a:ext>
            </a:extLst>
          </p:cNvPr>
          <p:cNvCxnSpPr/>
          <p:nvPr/>
        </p:nvCxnSpPr>
        <p:spPr>
          <a:xfrm>
            <a:off x="7492702" y="5455279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DA4A82-BD17-B4EF-660B-9A562DDFD35B}"/>
              </a:ext>
            </a:extLst>
          </p:cNvPr>
          <p:cNvSpPr txBox="1"/>
          <p:nvPr/>
        </p:nvSpPr>
        <p:spPr>
          <a:xfrm>
            <a:off x="7377876" y="50300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357B5-EB18-EC5D-9352-4235CD16A29A}"/>
              </a:ext>
            </a:extLst>
          </p:cNvPr>
          <p:cNvSpPr txBox="1"/>
          <p:nvPr/>
        </p:nvSpPr>
        <p:spPr>
          <a:xfrm>
            <a:off x="5230485" y="2382090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into subsets: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ED67D-70F4-663D-3C55-62CF80EEC57B}"/>
              </a:ext>
            </a:extLst>
          </p:cNvPr>
          <p:cNvSpPr txBox="1"/>
          <p:nvPr/>
        </p:nvSpPr>
        <p:spPr>
          <a:xfrm>
            <a:off x="5239222" y="343868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36DF6-60B6-F3CB-3149-195CEEF9077E}"/>
              </a:ext>
            </a:extLst>
          </p:cNvPr>
          <p:cNvSpPr txBox="1"/>
          <p:nvPr/>
        </p:nvSpPr>
        <p:spPr>
          <a:xfrm>
            <a:off x="6468960" y="318836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01D475-5177-00AB-3CB8-B2C2A7E1EF22}"/>
              </a:ext>
            </a:extLst>
          </p:cNvPr>
          <p:cNvSpPr txBox="1"/>
          <p:nvPr/>
        </p:nvSpPr>
        <p:spPr>
          <a:xfrm>
            <a:off x="5017399" y="3069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87352-DB70-31DA-DE6A-E935284AC5F0}"/>
              </a:ext>
            </a:extLst>
          </p:cNvPr>
          <p:cNvSpPr txBox="1"/>
          <p:nvPr/>
        </p:nvSpPr>
        <p:spPr>
          <a:xfrm>
            <a:off x="5096408" y="397983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8A47-16AD-E010-9B04-14274CE08E8C}"/>
              </a:ext>
            </a:extLst>
          </p:cNvPr>
          <p:cNvSpPr txBox="1"/>
          <p:nvPr/>
        </p:nvSpPr>
        <p:spPr>
          <a:xfrm>
            <a:off x="5239222" y="632292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5B6C5-0D11-FF2D-C8E8-C786ACFEC455}"/>
              </a:ext>
            </a:extLst>
          </p:cNvPr>
          <p:cNvSpPr txBox="1"/>
          <p:nvPr/>
        </p:nvSpPr>
        <p:spPr>
          <a:xfrm>
            <a:off x="6468960" y="6072598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F48E8-219F-038B-4B31-F9E7F4EEBAD3}"/>
              </a:ext>
            </a:extLst>
          </p:cNvPr>
          <p:cNvSpPr txBox="1"/>
          <p:nvPr/>
        </p:nvSpPr>
        <p:spPr>
          <a:xfrm>
            <a:off x="7377876" y="607787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5E8C3-7D18-1FFE-05DA-AD055BFD59C8}"/>
              </a:ext>
            </a:extLst>
          </p:cNvPr>
          <p:cNvSpPr txBox="1"/>
          <p:nvPr/>
        </p:nvSpPr>
        <p:spPr>
          <a:xfrm>
            <a:off x="3955970" y="629632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Alignment:</a:t>
            </a:r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Bowtie2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Pseudo aligners (for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/>
              <a:t>Salmon</a:t>
            </a:r>
          </a:p>
          <a:p>
            <a:r>
              <a:rPr lang="en-US" dirty="0"/>
              <a:t>And many others…</a:t>
            </a:r>
          </a:p>
          <a:p>
            <a:pPr lvl="1"/>
            <a:r>
              <a:rPr lang="en-US" dirty="0"/>
              <a:t>Depends on what you need</a:t>
            </a:r>
          </a:p>
          <a:p>
            <a:pPr lvl="2"/>
            <a:r>
              <a:rPr lang="en-US" dirty="0"/>
              <a:t>Think read length, speed, accuracy, RNA vs DNA, etc. </a:t>
            </a:r>
          </a:p>
          <a:p>
            <a:endParaRPr lang="en-US" dirty="0"/>
          </a:p>
          <a:p>
            <a:r>
              <a:rPr lang="en-US" dirty="0"/>
              <a:t>BWA: Burrow-Wheeler Aligner for short-read alignment 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7D3-62F7-AD6A-6733-C9CEDCD8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6" y="1462088"/>
            <a:ext cx="6620934" cy="160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2"/>
            <a:r>
              <a:rPr lang="en-US" dirty="0"/>
              <a:t>Repetitive</a:t>
            </a:r>
          </a:p>
          <a:p>
            <a:pPr lvl="2"/>
            <a:r>
              <a:rPr lang="en-US" dirty="0"/>
              <a:t>Inversions</a:t>
            </a:r>
          </a:p>
          <a:p>
            <a:pPr lvl="1"/>
            <a:r>
              <a:rPr lang="en-US" dirty="0"/>
              <a:t>Long reads address these issues</a:t>
            </a:r>
          </a:p>
          <a:p>
            <a:pPr lvl="2"/>
            <a:r>
              <a:rPr lang="en-US" dirty="0"/>
              <a:t>PacBio, Nanopore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AACC</a:t>
            </a:r>
            <a:r>
              <a:rPr lang="en-US" dirty="0"/>
              <a:t>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176860"/>
            <a:ext cx="10985810" cy="4504280"/>
          </a:xfrm>
        </p:spPr>
        <p:txBody>
          <a:bodyPr>
            <a:normAutofit/>
          </a:bodyPr>
          <a:lstStyle/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RAD-seq/GBS or similar</a:t>
            </a:r>
          </a:p>
          <a:p>
            <a:pPr lvl="1"/>
            <a:r>
              <a:rPr lang="en-US" dirty="0"/>
              <a:t>Still must generate a pseudo reference genome</a:t>
            </a:r>
          </a:p>
          <a:p>
            <a:pPr lvl="2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4FFDE-39D2-31D6-CA5E-6AD774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7" y="3277771"/>
            <a:ext cx="5647267" cy="1331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7C110-43E1-69B4-0806-10FBA50A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8" y="3282476"/>
            <a:ext cx="5177052" cy="135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A28B7-51B5-B0C6-6D64-0030C221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6" y="4870669"/>
            <a:ext cx="4715933" cy="18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2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779" y="-23418"/>
            <a:ext cx="6942221" cy="1325563"/>
          </a:xfrm>
        </p:spPr>
        <p:txBody>
          <a:bodyPr/>
          <a:lstStyle/>
          <a:p>
            <a:r>
              <a:rPr lang="en-US" dirty="0"/>
              <a:t>pipeline for de novo rad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5" y="2353720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Need to decide:</a:t>
            </a:r>
          </a:p>
          <a:p>
            <a:pPr lvl="2"/>
            <a:r>
              <a:rPr lang="en-US" dirty="0"/>
              <a:t>Minimum depth for a stack</a:t>
            </a:r>
          </a:p>
          <a:p>
            <a:pPr lvl="2"/>
            <a:r>
              <a:rPr lang="en-US" dirty="0"/>
              <a:t># of mismatches to allow when making a stack</a:t>
            </a:r>
          </a:p>
          <a:p>
            <a:pPr lvl="3"/>
            <a:r>
              <a:rPr lang="en-US" dirty="0"/>
              <a:t>Allow for genetic variation</a:t>
            </a:r>
          </a:p>
          <a:p>
            <a:pPr lvl="3"/>
            <a:r>
              <a:rPr lang="en-US" dirty="0"/>
              <a:t>But not merge different genomic regions</a:t>
            </a:r>
          </a:p>
          <a:p>
            <a:pPr lvl="2"/>
            <a:endParaRPr lang="en-US" dirty="0"/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57" y="3169897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804748" y="1598464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804746" y="4313112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A7E-73A3-B5ED-6CF2-1F08DF0D4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5"/>
          <a:stretch/>
        </p:blipFill>
        <p:spPr>
          <a:xfrm>
            <a:off x="787428" y="157056"/>
            <a:ext cx="3808473" cy="19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42541</TotalTime>
  <Words>1097</Words>
  <Application>Microsoft Macintosh PowerPoint</Application>
  <PresentationFormat>Widescreen</PresentationFormat>
  <Paragraphs>241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DejaVu Sans Mono for Powerline</vt:lpstr>
      <vt:lpstr>DejaVu Sans Mono for Powerline</vt:lpstr>
      <vt:lpstr>MJXc-TeX-main-R</vt:lpstr>
      <vt:lpstr>MJXc-TeX-math-I</vt:lpstr>
      <vt:lpstr>Office Theme</vt:lpstr>
      <vt:lpstr>Short lectures</vt:lpstr>
      <vt:lpstr>Short Lecture: Alignment, reference genomes, denovo assemblies, stacks</vt:lpstr>
      <vt:lpstr>Blast</vt:lpstr>
      <vt:lpstr>Short read aligners</vt:lpstr>
      <vt:lpstr>Short read aligners</vt:lpstr>
      <vt:lpstr>Short read aligners</vt:lpstr>
      <vt:lpstr>What if I don’t have a genome?</vt:lpstr>
      <vt:lpstr>What if I don’t have a genome?</vt:lpstr>
      <vt:lpstr>pipeline for de novo rad assembly</vt:lpstr>
      <vt:lpstr>  Short Lecture:  Mapping results, PCR duplicates Properly paired multi-mapping</vt:lpstr>
      <vt:lpstr>Alignment types</vt:lpstr>
      <vt:lpstr>Alignment types</vt:lpstr>
      <vt:lpstr>Alignment types</vt:lpstr>
      <vt:lpstr>Alignment types</vt:lpstr>
      <vt:lpstr>Alignment types</vt:lpstr>
      <vt:lpstr>PowerPoint Presentation</vt:lpstr>
      <vt:lpstr>PowerPoint Presentation</vt:lpstr>
      <vt:lpstr>PowerPoint Presentation</vt:lpstr>
      <vt:lpstr>Short Lecture:  Variant calling</vt:lpstr>
      <vt:lpstr>PowerPoint Presentation</vt:lpstr>
      <vt:lpstr>Genotype likelihood</vt:lpstr>
      <vt:lpstr>PowerPoint Presentation</vt:lpstr>
      <vt:lpstr>PowerPoint Presentation</vt:lpstr>
      <vt:lpstr>Short Lecture: Selection Scans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72</cp:revision>
  <dcterms:created xsi:type="dcterms:W3CDTF">2023-03-17T08:38:03Z</dcterms:created>
  <dcterms:modified xsi:type="dcterms:W3CDTF">2024-05-12T13:54:02Z</dcterms:modified>
</cp:coreProperties>
</file>